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EA289F-4D15-4C87-94A8-7A0EF9BAFFFA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582D997-7443-4F57-92F9-7B4E748A2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A289F-4D15-4C87-94A8-7A0EF9BAFFFA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2D997-7443-4F57-92F9-7B4E748A2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A289F-4D15-4C87-94A8-7A0EF9BAFFFA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2D997-7443-4F57-92F9-7B4E748A2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A289F-4D15-4C87-94A8-7A0EF9BAFFFA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2D997-7443-4F57-92F9-7B4E748A2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A289F-4D15-4C87-94A8-7A0EF9BAFFFA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2D997-7443-4F57-92F9-7B4E748A2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A289F-4D15-4C87-94A8-7A0EF9BAFFFA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2D997-7443-4F57-92F9-7B4E748A2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A289F-4D15-4C87-94A8-7A0EF9BAFFFA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2D997-7443-4F57-92F9-7B4E748A2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A289F-4D15-4C87-94A8-7A0EF9BAFFFA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2D997-7443-4F57-92F9-7B4E748A2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EA289F-4D15-4C87-94A8-7A0EF9BAFFFA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2D997-7443-4F57-92F9-7B4E748A2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2EA289F-4D15-4C87-94A8-7A0EF9BAFFFA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82D997-7443-4F57-92F9-7B4E748A2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EA289F-4D15-4C87-94A8-7A0EF9BAFFFA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582D997-7443-4F57-92F9-7B4E748A22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2EA289F-4D15-4C87-94A8-7A0EF9BAFFFA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582D997-7443-4F57-92F9-7B4E748A22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09600"/>
            <a:ext cx="8382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2800" b="1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আমার জীবন </a:t>
            </a:r>
            <a:r>
              <a:rPr lang="en-US" sz="2800" b="1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– </a:t>
            </a:r>
            <a:r>
              <a:rPr lang="bn-BD" sz="2800" b="1" dirty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রাসসুন্দরী দাসী : প্রাসঙ্গিক তথ‍্য আলোচনা</a:t>
            </a:r>
            <a:endParaRPr lang="en-US" sz="2800" b="1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2057400"/>
            <a:ext cx="585290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Kalpurush" pitchFamily="2" charset="0"/>
                <a:cs typeface="Kalpurush" pitchFamily="2" charset="0"/>
              </a:rPr>
              <a:t>PRESENTED FOR </a:t>
            </a:r>
            <a:r>
              <a:rPr lang="en-US" sz="28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Kalpurush" pitchFamily="2" charset="0"/>
                <a:cs typeface="Kalpurush" pitchFamily="2" charset="0"/>
              </a:rPr>
              <a:t>BNGH- </a:t>
            </a:r>
            <a:r>
              <a:rPr lang="en-US" sz="28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Kalpurush" pitchFamily="2" charset="0"/>
                <a:cs typeface="Kalpurush" pitchFamily="2" charset="0"/>
              </a:rPr>
              <a:t>3rd</a:t>
            </a:r>
            <a:r>
              <a:rPr lang="en-US" sz="28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Kalpurush" pitchFamily="2" charset="0"/>
                <a:cs typeface="Kalpurush" pitchFamily="2" charset="0"/>
              </a:rPr>
              <a:t> </a:t>
            </a:r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Kalpurush" pitchFamily="2" charset="0"/>
                <a:cs typeface="Kalpurush" pitchFamily="2" charset="0"/>
              </a:rPr>
              <a:t>SEM 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Kalpurush" pitchFamily="2" charset="0"/>
                <a:cs typeface="Kalpurush" pitchFamily="2" charset="0"/>
              </a:rPr>
              <a:t>DR. PROKASH BISWAS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Kalpurush" pitchFamily="2" charset="0"/>
                <a:cs typeface="Kalpurush" pitchFamily="2" charset="0"/>
              </a:rPr>
              <a:t>ASSISTANT PROFESSOR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Kalpurush" pitchFamily="2" charset="0"/>
                <a:cs typeface="Kalpurush" pitchFamily="2" charset="0"/>
              </a:rPr>
              <a:t>DEPARTMENT OF BENGALI</a:t>
            </a:r>
          </a:p>
          <a:p>
            <a:pPr algn="ctr"/>
            <a:r>
              <a:rPr 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Kalpurush" pitchFamily="2" charset="0"/>
                <a:cs typeface="Kalpurush" pitchFamily="2" charset="0"/>
              </a:rPr>
              <a:t> AMMT COLLEGE</a:t>
            </a:r>
          </a:p>
          <a:p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2000"/>
            <a:ext cx="8686801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Kalpurush" pitchFamily="2" charset="0"/>
                <a:cs typeface="Kalpurush" pitchFamily="2" charset="0"/>
              </a:rPr>
              <a:t>● 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বাংলা সাহিত‍্যে প্রথম আত্মজীবনী রচয়িতা হলেন 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– 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রাসসুন্দরী দাসী। গ্রন্থটির রচয়িতা 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– ‘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আমার জীবন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’</a:t>
            </a:r>
            <a:r>
              <a:rPr lang="hi-IN" sz="2400" dirty="0" smtClean="0">
                <a:latin typeface="Kalpurush" pitchFamily="2" charset="0"/>
              </a:rPr>
              <a:t>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/>
            </a:r>
            <a:br>
              <a:rPr lang="en-US" sz="2400" dirty="0" smtClean="0">
                <a:latin typeface="Kalpurush" pitchFamily="2" charset="0"/>
                <a:cs typeface="Kalpurush" pitchFamily="2" charset="0"/>
              </a:rPr>
            </a:b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● ‘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আমার জীবন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’ 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গ্রন্থটি ছাপা হয় 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– 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১৮৭৬ সালে।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/>
            </a:r>
            <a:br>
              <a:rPr lang="en-US" sz="2400" dirty="0" smtClean="0">
                <a:latin typeface="Kalpurush" pitchFamily="2" charset="0"/>
                <a:cs typeface="Kalpurush" pitchFamily="2" charset="0"/>
              </a:rPr>
            </a:b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● 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গ্রন্থটির দ্বিতীয় সংস্করণ প্রকাশিত হয় 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– 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১৩০৫ বঙ্গাব্দে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প্রকাশ করেন কিশোরীলালের পুত্র সরসীলাল সরকার।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/>
            </a:r>
            <a:br>
              <a:rPr lang="en-US" sz="2400" dirty="0" smtClean="0">
                <a:latin typeface="Kalpurush" pitchFamily="2" charset="0"/>
                <a:cs typeface="Kalpurush" pitchFamily="2" charset="0"/>
              </a:rPr>
            </a:b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● 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গ্রন্থটির তৃতীয় সংস্করণ প্রকাশিত হয় ১৩১৩ বঙ্গাব্দে। এই সংস্করণটি রাসসুন্দরী দেবী দেখে যেতে পারেননি।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/>
            </a:r>
            <a:br>
              <a:rPr lang="en-US" sz="2400" dirty="0" smtClean="0">
                <a:latin typeface="Kalpurush" pitchFamily="2" charset="0"/>
                <a:cs typeface="Kalpurush" pitchFamily="2" charset="0"/>
              </a:rPr>
            </a:b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● 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এই তৃতীয় সংস্করণে রাসসুন্দরী দেবীর লেখা আত্মজীবনীটির সঙ্গে আত্মজীবনীটির সম্পর্কে জ‍্যোতিরিন্দ্রনাথ ঠাকুর ও দীনেশচন্দ্র সেনের রচনাও প্রকাশিত হয়।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/>
            </a:r>
            <a:br>
              <a:rPr lang="en-US" sz="2400" dirty="0" smtClean="0">
                <a:latin typeface="Kalpurush" pitchFamily="2" charset="0"/>
                <a:cs typeface="Kalpurush" pitchFamily="2" charset="0"/>
              </a:rPr>
            </a:b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● ‘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আমার জীবন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’ 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গ্রন্থের দুটি ভাগ 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– 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প্রথম ভাগে জীবনকথা বর্ণিত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, 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দ্বিতীয় ভাগে ভগবৎ বন্দনা বর্ণনা আছে।</a:t>
            </a:r>
            <a:r>
              <a:rPr lang="en-US" sz="2400" dirty="0" smtClean="0">
                <a:latin typeface="Kalpurush" pitchFamily="2" charset="0"/>
                <a:cs typeface="Kalpurush" pitchFamily="2" charset="0"/>
              </a:rPr>
              <a:t/>
            </a:r>
            <a:br>
              <a:rPr lang="en-US" sz="2400" dirty="0" smtClean="0">
                <a:latin typeface="Kalpurush" pitchFamily="2" charset="0"/>
                <a:cs typeface="Kalpurush" pitchFamily="2" charset="0"/>
              </a:rPr>
            </a:br>
            <a:r>
              <a:rPr lang="en-US" sz="2400" dirty="0" smtClean="0">
                <a:latin typeface="Kalpurush" pitchFamily="2" charset="0"/>
                <a:cs typeface="Kalpurush" pitchFamily="2" charset="0"/>
              </a:rPr>
              <a:t>● </a:t>
            </a:r>
            <a:r>
              <a:rPr lang="bn-BD" sz="2400" dirty="0" smtClean="0">
                <a:latin typeface="Kalpurush" pitchFamily="2" charset="0"/>
                <a:cs typeface="Kalpurush" pitchFamily="2" charset="0"/>
              </a:rPr>
              <a:t>গ্রন্থের প্রথম ভাগে ১৬টি রচনা এবং দ্বিতীয় ভাগে আছে পনেরোটি রচনা ও মনশিক্ষা।</a:t>
            </a:r>
            <a:endParaRPr lang="en-US" sz="2400" dirty="0" smtClean="0">
              <a:latin typeface="Kalpurush" pitchFamily="2" charset="0"/>
              <a:cs typeface="Kalpurush" pitchFamily="2" charset="0"/>
            </a:endParaRP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14400"/>
            <a:ext cx="713054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Kalpurush" pitchFamily="2" charset="0"/>
                <a:cs typeface="Kalpurush" pitchFamily="2" charset="0"/>
              </a:rPr>
              <a:t>◆ </a:t>
            </a:r>
            <a:r>
              <a:rPr lang="bn-BD" sz="3200" b="1" dirty="0" smtClean="0">
                <a:latin typeface="Kalpurush" pitchFamily="2" charset="0"/>
                <a:cs typeface="Kalpurush" pitchFamily="2" charset="0"/>
              </a:rPr>
              <a:t>কাল পরিচয়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 ◆</a:t>
            </a:r>
          </a:p>
          <a:p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১২১৬ সন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  – </a:t>
            </a: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জন্ম</a:t>
            </a:r>
            <a:endParaRPr lang="en-US" sz="3200" dirty="0" smtClean="0">
              <a:latin typeface="Kalpurush" pitchFamily="2" charset="0"/>
              <a:cs typeface="Kalpurush" pitchFamily="2" charset="0"/>
            </a:endParaRPr>
          </a:p>
          <a:p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১২২০ সন (৪ বঃ) 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– </a:t>
            </a: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বাবার মৃত‍্যু</a:t>
            </a:r>
            <a:endParaRPr lang="en-US" sz="3200" dirty="0" smtClean="0">
              <a:latin typeface="Kalpurush" pitchFamily="2" charset="0"/>
              <a:cs typeface="Kalpurush" pitchFamily="2" charset="0"/>
            </a:endParaRPr>
          </a:p>
          <a:p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১২২৮ সন (১২বঃ) 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– </a:t>
            </a: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বিয়ে</a:t>
            </a:r>
            <a:endParaRPr lang="en-US" sz="3200" dirty="0" smtClean="0">
              <a:latin typeface="Kalpurush" pitchFamily="2" charset="0"/>
              <a:cs typeface="Kalpurush" pitchFamily="2" charset="0"/>
            </a:endParaRPr>
          </a:p>
          <a:p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১২৩০ সন (১৪বঃ) 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– </a:t>
            </a: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লেখাপড়ার বাসনা</a:t>
            </a:r>
            <a:endParaRPr lang="en-US" sz="3200" dirty="0" smtClean="0">
              <a:latin typeface="Kalpurush" pitchFamily="2" charset="0"/>
              <a:cs typeface="Kalpurush" pitchFamily="2" charset="0"/>
            </a:endParaRPr>
          </a:p>
          <a:p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১২৩৪ সন (১৮বঃ) 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– </a:t>
            </a: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প্রথম সন্তান জন্ম</a:t>
            </a:r>
            <a:endParaRPr lang="en-US" sz="3200" dirty="0" smtClean="0">
              <a:latin typeface="Kalpurush" pitchFamily="2" charset="0"/>
              <a:cs typeface="Kalpurush" pitchFamily="2" charset="0"/>
            </a:endParaRPr>
          </a:p>
          <a:p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১২৩৭সন (২২বঃ) 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– </a:t>
            </a: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বেশর হারায়</a:t>
            </a:r>
            <a:endParaRPr lang="en-US" sz="3200" dirty="0" smtClean="0">
              <a:latin typeface="Kalpurush" pitchFamily="2" charset="0"/>
              <a:cs typeface="Kalpurush" pitchFamily="2" charset="0"/>
            </a:endParaRPr>
          </a:p>
          <a:p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১২৪১ সন (২৫ বঃ) 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– </a:t>
            </a: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শাশুড়ির মৃত‍্যু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,</a:t>
            </a:r>
          </a:p>
          <a:p>
            <a:r>
              <a:rPr lang="en-US" sz="3200" dirty="0" smtClean="0">
                <a:latin typeface="Kalpurush" pitchFamily="2" charset="0"/>
                <a:cs typeface="Kalpurush" pitchFamily="2" charset="0"/>
              </a:rPr>
              <a:t>                                 </a:t>
            </a: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পড়তে শেখা</a:t>
            </a:r>
            <a:endParaRPr lang="en-US" sz="3200" dirty="0" smtClean="0">
              <a:latin typeface="Kalpurush" pitchFamily="2" charset="0"/>
              <a:cs typeface="Kalpurush" pitchFamily="2" charset="0"/>
            </a:endParaRPr>
          </a:p>
          <a:p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১২৫৬ সন (৪০বঃ) 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– </a:t>
            </a: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শাশুড়ি হন</a:t>
            </a:r>
            <a:endParaRPr lang="en-US" sz="3200" dirty="0" smtClean="0">
              <a:latin typeface="Kalpurush" pitchFamily="2" charset="0"/>
              <a:cs typeface="Kalpurush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066800"/>
            <a:ext cx="737099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Kalpurush" pitchFamily="2" charset="0"/>
                <a:cs typeface="Kalpurush" pitchFamily="2" charset="0"/>
              </a:rPr>
              <a:t>১২৭৫ সন (৫৯বঃ) </a:t>
            </a:r>
            <a:r>
              <a:rPr lang="en-US" sz="3600" dirty="0" smtClean="0">
                <a:latin typeface="Kalpurush" pitchFamily="2" charset="0"/>
                <a:cs typeface="Kalpurush" pitchFamily="2" charset="0"/>
              </a:rPr>
              <a:t>– </a:t>
            </a:r>
            <a:r>
              <a:rPr lang="bn-BD" sz="3600" dirty="0" smtClean="0">
                <a:latin typeface="Kalpurush" pitchFamily="2" charset="0"/>
                <a:cs typeface="Kalpurush" pitchFamily="2" charset="0"/>
              </a:rPr>
              <a:t>স্বামীর মৃত‍্যু</a:t>
            </a:r>
            <a:endParaRPr lang="en-US" sz="3600" dirty="0" smtClean="0">
              <a:latin typeface="Kalpurush" pitchFamily="2" charset="0"/>
              <a:cs typeface="Kalpurush" pitchFamily="2" charset="0"/>
            </a:endParaRPr>
          </a:p>
          <a:p>
            <a:r>
              <a:rPr lang="bn-BD" sz="3600" dirty="0" smtClean="0">
                <a:latin typeface="Kalpurush" pitchFamily="2" charset="0"/>
                <a:cs typeface="Kalpurush" pitchFamily="2" charset="0"/>
              </a:rPr>
              <a:t>১২৮০ সন (৬৪বঃ) </a:t>
            </a:r>
            <a:r>
              <a:rPr lang="en-US" sz="3600" dirty="0" smtClean="0">
                <a:latin typeface="Kalpurush" pitchFamily="2" charset="0"/>
                <a:cs typeface="Kalpurush" pitchFamily="2" charset="0"/>
              </a:rPr>
              <a:t>– </a:t>
            </a:r>
            <a:r>
              <a:rPr lang="bn-BD" sz="3600" dirty="0" smtClean="0">
                <a:latin typeface="Kalpurush" pitchFamily="2" charset="0"/>
                <a:cs typeface="Kalpurush" pitchFamily="2" charset="0"/>
              </a:rPr>
              <a:t>আঙুল কেটে যাওয়া</a:t>
            </a:r>
            <a:endParaRPr lang="en-US" sz="3600" dirty="0" smtClean="0">
              <a:latin typeface="Kalpurush" pitchFamily="2" charset="0"/>
              <a:cs typeface="Kalpurush" pitchFamily="2" charset="0"/>
            </a:endParaRPr>
          </a:p>
          <a:p>
            <a:r>
              <a:rPr lang="bn-BD" sz="3600" dirty="0" smtClean="0">
                <a:latin typeface="Kalpurush" pitchFamily="2" charset="0"/>
                <a:cs typeface="Kalpurush" pitchFamily="2" charset="0"/>
              </a:rPr>
              <a:t>১২৮৩ সন (৬৭বঃ) </a:t>
            </a:r>
            <a:r>
              <a:rPr lang="en-US" sz="3600" dirty="0" smtClean="0">
                <a:latin typeface="Kalpurush" pitchFamily="2" charset="0"/>
                <a:cs typeface="Kalpurush" pitchFamily="2" charset="0"/>
              </a:rPr>
              <a:t>– </a:t>
            </a:r>
            <a:r>
              <a:rPr lang="bn-BD" sz="3600" dirty="0" smtClean="0">
                <a:latin typeface="Kalpurush" pitchFamily="2" charset="0"/>
                <a:cs typeface="Kalpurush" pitchFamily="2" charset="0"/>
              </a:rPr>
              <a:t>প্রথম ব‌ই প্রকাশ</a:t>
            </a:r>
            <a:endParaRPr lang="en-US" sz="3600" dirty="0" smtClean="0">
              <a:latin typeface="Kalpurush" pitchFamily="2" charset="0"/>
              <a:cs typeface="Kalpurush" pitchFamily="2" charset="0"/>
            </a:endParaRPr>
          </a:p>
          <a:p>
            <a:r>
              <a:rPr lang="bn-BD" sz="3600" dirty="0" smtClean="0">
                <a:latin typeface="Kalpurush" pitchFamily="2" charset="0"/>
                <a:cs typeface="Kalpurush" pitchFamily="2" charset="0"/>
              </a:rPr>
              <a:t>১২৯৮ সন (৮২বঃ) </a:t>
            </a:r>
            <a:r>
              <a:rPr lang="en-US" sz="3600" dirty="0" smtClean="0">
                <a:latin typeface="Kalpurush" pitchFamily="2" charset="0"/>
                <a:cs typeface="Kalpurush" pitchFamily="2" charset="0"/>
              </a:rPr>
              <a:t>– </a:t>
            </a:r>
            <a:r>
              <a:rPr lang="bn-BD" sz="3600" dirty="0" smtClean="0">
                <a:latin typeface="Kalpurush" pitchFamily="2" charset="0"/>
                <a:cs typeface="Kalpurush" pitchFamily="2" charset="0"/>
              </a:rPr>
              <a:t>বেশর ফিরে পাওয়া</a:t>
            </a:r>
            <a:endParaRPr lang="en-US" sz="3600" dirty="0" smtClean="0">
              <a:latin typeface="Kalpurush" pitchFamily="2" charset="0"/>
              <a:cs typeface="Kalpurush" pitchFamily="2" charset="0"/>
            </a:endParaRPr>
          </a:p>
          <a:p>
            <a:r>
              <a:rPr lang="bn-BD" sz="3600" dirty="0" smtClean="0">
                <a:latin typeface="Kalpurush" pitchFamily="2" charset="0"/>
                <a:cs typeface="Kalpurush" pitchFamily="2" charset="0"/>
              </a:rPr>
              <a:t>১৩০৬ সন (৯০বঃ) </a:t>
            </a:r>
            <a:r>
              <a:rPr lang="en-US" sz="3600" dirty="0" smtClean="0">
                <a:latin typeface="Kalpurush" pitchFamily="2" charset="0"/>
                <a:cs typeface="Kalpurush" pitchFamily="2" charset="0"/>
              </a:rPr>
              <a:t>– </a:t>
            </a:r>
            <a:r>
              <a:rPr lang="bn-BD" sz="3600" dirty="0" smtClean="0">
                <a:latin typeface="Kalpurush" pitchFamily="2" charset="0"/>
                <a:cs typeface="Kalpurush" pitchFamily="2" charset="0"/>
              </a:rPr>
              <a:t>পা ভাঙা</a:t>
            </a:r>
            <a:endParaRPr lang="en-US" sz="3600" dirty="0" smtClean="0">
              <a:latin typeface="Kalpurush" pitchFamily="2" charset="0"/>
              <a:cs typeface="Kalpurush" pitchFamily="2" charset="0"/>
            </a:endParaRPr>
          </a:p>
          <a:p>
            <a:endParaRPr lang="en-US" sz="36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0"/>
            <a:ext cx="82432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Kalpurush" pitchFamily="2" charset="0"/>
                <a:cs typeface="Kalpurush" pitchFamily="2" charset="0"/>
              </a:rPr>
              <a:t/>
            </a:r>
            <a:br>
              <a:rPr lang="en-US" sz="2800" dirty="0" smtClean="0">
                <a:latin typeface="Kalpurush" pitchFamily="2" charset="0"/>
                <a:cs typeface="Kalpurush" pitchFamily="2" charset="0"/>
              </a:rPr>
            </a:br>
            <a:endParaRPr lang="en-US" sz="2800" dirty="0"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6301725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MS Gothic" pitchFamily="49" charset="-128"/>
                <a:ea typeface="MS Gothic" pitchFamily="49" charset="-128"/>
                <a:cs typeface="Kalpurush" pitchFamily="2" charset="0"/>
              </a:rPr>
              <a:t>◆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bn-IN" sz="28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Times New Roman" pitchFamily="18" charset="0"/>
                <a:cs typeface="Kalpurush" pitchFamily="2" charset="0"/>
              </a:rPr>
              <a:t>উল্লেখযোগ‍্য ঘটনা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Kalpurush" pitchFamily="2" charset="0"/>
              </a:rPr>
              <a:t>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MS Gothic" pitchFamily="49" charset="-128"/>
                <a:ea typeface="MS Gothic" pitchFamily="49" charset="-128"/>
                <a:cs typeface="Kalpurush" pitchFamily="2" charset="0"/>
              </a:rPr>
              <a:t>◆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111111"/>
              </a:solidFill>
              <a:effectLst/>
              <a:latin typeface="Kalpurush" pitchFamily="2" charset="0"/>
              <a:ea typeface="Calibri" pitchFamily="34" charset="0"/>
              <a:cs typeface="Kalpurush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</a:b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পরিচ্ছদ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Calibri" pitchFamily="34" charset="0"/>
                <a:cs typeface="Kalpurush" pitchFamily="2" charset="0"/>
              </a:rPr>
              <a:t>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Calibri" pitchFamily="34" charset="0"/>
                <a:cs typeface="Kalpurush" pitchFamily="2" charset="0"/>
              </a:rPr>
              <a:t>             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 </a:t>
            </a:r>
            <a:r>
              <a:rPr kumimoji="0" lang="bn-BD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 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উল্লেখযোগ‍্য ঘটনা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</a:b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১ম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Calibri" pitchFamily="34" charset="0"/>
                <a:cs typeface="Kalpurush" pitchFamily="2" charset="0"/>
              </a:rPr>
              <a:t>                        </a:t>
            </a:r>
            <a:r>
              <a:rPr kumimoji="0" lang="bn-BD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Calibri" pitchFamily="34" charset="0"/>
                <a:cs typeface="Kalpurush" pitchFamily="2" charset="0"/>
              </a:rPr>
              <a:t> 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ছেলেবেলা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,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স্কুলের কথা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</a:b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২য়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Calibri" pitchFamily="34" charset="0"/>
                <a:cs typeface="Kalpurush" pitchFamily="2" charset="0"/>
              </a:rPr>
              <a:t>                       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 </a:t>
            </a:r>
            <a:r>
              <a:rPr kumimoji="0" lang="bn-BD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বাড়িতে আগুন ধরা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</a:b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৩য়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Calibri" pitchFamily="34" charset="0"/>
                <a:cs typeface="Kalpurush" pitchFamily="2" charset="0"/>
              </a:rPr>
              <a:t>                       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মামার ছেলের মৃত‍্যু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,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বিবাহ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</a:b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৪র্থ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Calibri" pitchFamily="34" charset="0"/>
                <a:cs typeface="Kalpurush" pitchFamily="2" charset="0"/>
              </a:rPr>
              <a:t>                        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শ্বশুরবাড়ি প্রসঙ্গ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</a:b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৫ম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Calibri" pitchFamily="34" charset="0"/>
                <a:cs typeface="Kalpurush" pitchFamily="2" charset="0"/>
              </a:rPr>
              <a:t>                      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 </a:t>
            </a:r>
            <a:r>
              <a:rPr kumimoji="0" lang="bn-BD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লেখাপড়ার সাধ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,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Calibri" pitchFamily="34" charset="0"/>
                <a:cs typeface="Kalpurush" pitchFamily="2" charset="0"/>
              </a:rPr>
              <a:t>                             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সন্তান বর্ণনা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</a:b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৬ঠ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Calibri" pitchFamily="34" charset="0"/>
                <a:cs typeface="Kalpurush" pitchFamily="2" charset="0"/>
              </a:rPr>
              <a:t>                        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চৈতন‍্য ভাগবত প্রসঙ্গ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</a:b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৭ম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Calibri" pitchFamily="34" charset="0"/>
                <a:cs typeface="Kalpurush" pitchFamily="2" charset="0"/>
              </a:rPr>
              <a:t>                        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জয়হরি ঘোড়া প্রসঙ্গ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</a:b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৮ম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Calibri" pitchFamily="34" charset="0"/>
                <a:cs typeface="Kalpurush" pitchFamily="2" charset="0"/>
              </a:rPr>
              <a:t>                         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 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প্রকাশ‍্যে পুঁথি পড়া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,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Calibri" pitchFamily="34" charset="0"/>
                <a:cs typeface="Kalpurush" pitchFamily="2" charset="0"/>
              </a:rPr>
              <a:t>                             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সন্তানের মৃত‍্যু বর্ণনা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,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Calibri" pitchFamily="34" charset="0"/>
                <a:cs typeface="Kalpurush" pitchFamily="2" charset="0"/>
              </a:rPr>
              <a:t>                              </a:t>
            </a:r>
            <a:r>
              <a:rPr kumimoji="0" lang="bn-IN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>পুত্রের বিয়ে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Kalpurush" pitchFamily="2" charset="0"/>
                <a:ea typeface="Calibri" pitchFamily="34" charset="0"/>
                <a:cs typeface="Kalpurush" pitchFamily="2" charset="0"/>
              </a:rPr>
            </a:b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990600"/>
            <a:ext cx="835632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৯ম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                          </a:t>
            </a: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রামায়ণ পড়ার ইচ্ছে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,</a:t>
            </a:r>
            <a:br>
              <a:rPr lang="en-US" sz="3200" dirty="0" smtClean="0">
                <a:latin typeface="Kalpurush" pitchFamily="2" charset="0"/>
                <a:cs typeface="Kalpurush" pitchFamily="2" charset="0"/>
              </a:rPr>
            </a:b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                               </a:t>
            </a: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লিখতে শেখা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/>
            </a:r>
            <a:br>
              <a:rPr lang="en-US" sz="3200" dirty="0" smtClean="0">
                <a:latin typeface="Kalpurush" pitchFamily="2" charset="0"/>
                <a:cs typeface="Kalpurush" pitchFamily="2" charset="0"/>
              </a:rPr>
            </a:b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১০ম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                      </a:t>
            </a: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 </a:t>
            </a: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স্বামীর মৃত‍্যু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/>
            </a:r>
            <a:br>
              <a:rPr lang="en-US" sz="3200" dirty="0" smtClean="0">
                <a:latin typeface="Kalpurush" pitchFamily="2" charset="0"/>
                <a:cs typeface="Kalpurush" pitchFamily="2" charset="0"/>
              </a:rPr>
            </a:b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১৩শ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                       </a:t>
            </a: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পুত্রের মৃত‍্যুর স্বপ্নদর্শন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/>
            </a:r>
            <a:br>
              <a:rPr lang="en-US" sz="3200" dirty="0" smtClean="0">
                <a:latin typeface="Kalpurush" pitchFamily="2" charset="0"/>
                <a:cs typeface="Kalpurush" pitchFamily="2" charset="0"/>
              </a:rPr>
            </a:b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                     </a:t>
            </a: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      বড়ছেলেকে নিয়ে অলৌকিকতা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/>
            </a:r>
            <a:br>
              <a:rPr lang="en-US" sz="3200" dirty="0" smtClean="0">
                <a:latin typeface="Kalpurush" pitchFamily="2" charset="0"/>
                <a:cs typeface="Kalpurush" pitchFamily="2" charset="0"/>
              </a:rPr>
            </a:b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১৪শ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                     </a:t>
            </a: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  ভূত দেখা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/>
            </a:r>
            <a:br>
              <a:rPr lang="en-US" sz="3200" dirty="0" smtClean="0">
                <a:latin typeface="Kalpurush" pitchFamily="2" charset="0"/>
                <a:cs typeface="Kalpurush" pitchFamily="2" charset="0"/>
              </a:rPr>
            </a:b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১৬শ</a:t>
            </a:r>
            <a:r>
              <a:rPr lang="en-US" sz="3200" dirty="0" smtClean="0">
                <a:latin typeface="Kalpurush" pitchFamily="2" charset="0"/>
                <a:cs typeface="Kalpurush" pitchFamily="2" charset="0"/>
              </a:rPr>
              <a:t>                     </a:t>
            </a:r>
            <a:r>
              <a:rPr lang="bn-BD" sz="3200" dirty="0" smtClean="0">
                <a:latin typeface="Kalpurush" pitchFamily="2" charset="0"/>
                <a:cs typeface="Kalpurush" pitchFamily="2" charset="0"/>
              </a:rPr>
              <a:t>  নিজেকে নিয়ে স্বপ্ন দেখা</a:t>
            </a:r>
            <a:endParaRPr lang="en-US" sz="3200" dirty="0" smtClean="0">
              <a:latin typeface="Kalpurush" pitchFamily="2" charset="0"/>
              <a:cs typeface="Kalpurush" pitchFamily="2" charset="0"/>
            </a:endParaRP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2819400"/>
            <a:ext cx="40499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8000" dirty="0" smtClean="0">
                <a:solidFill>
                  <a:srgbClr val="C00000"/>
                </a:solidFill>
              </a:rPr>
              <a:t>ধন্যবাদ</a:t>
            </a:r>
            <a:r>
              <a:rPr lang="bn-BD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</TotalTime>
  <Words>92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9</cp:revision>
  <dcterms:created xsi:type="dcterms:W3CDTF">2022-03-07T14:19:57Z</dcterms:created>
  <dcterms:modified xsi:type="dcterms:W3CDTF">2022-03-23T12:45:52Z</dcterms:modified>
</cp:coreProperties>
</file>